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8"/>
  </p:notesMasterIdLst>
  <p:sldIdLst>
    <p:sldId id="256" r:id="rId3"/>
    <p:sldId id="258" r:id="rId4"/>
    <p:sldId id="272" r:id="rId5"/>
    <p:sldId id="274" r:id="rId6"/>
    <p:sldId id="270" r:id="rId7"/>
    <p:sldId id="260" r:id="rId8"/>
    <p:sldId id="277" r:id="rId9"/>
    <p:sldId id="273" r:id="rId10"/>
    <p:sldId id="275" r:id="rId11"/>
    <p:sldId id="262" r:id="rId12"/>
    <p:sldId id="276" r:id="rId13"/>
    <p:sldId id="271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94" autoAdjust="0"/>
    <p:restoredTop sz="93692"/>
  </p:normalViewPr>
  <p:slideViewPr>
    <p:cSldViewPr snapToGrid="0" snapToObjects="1">
      <p:cViewPr varScale="1">
        <p:scale>
          <a:sx n="65" d="100"/>
          <a:sy n="65" d="100"/>
        </p:scale>
        <p:origin x="-63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pPr/>
              <a:t>2016-11-11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/>
          <p:cNvSpPr/>
          <p:nvPr userDrawn="1"/>
        </p:nvSpPr>
        <p:spPr>
          <a:xfrm rot="5400000">
            <a:off x="7443132" y="2385874"/>
            <a:ext cx="6858003" cy="2086245"/>
          </a:xfrm>
          <a:custGeom>
            <a:avLst/>
            <a:gdLst>
              <a:gd name="connsiteX0" fmla="*/ 0 w 5357262"/>
              <a:gd name="connsiteY0" fmla="*/ 1564684 h 1564684"/>
              <a:gd name="connsiteX1" fmla="*/ 0 w 5357262"/>
              <a:gd name="connsiteY1" fmla="*/ 478242 h 1564684"/>
              <a:gd name="connsiteX2" fmla="*/ 2566300 w 5357262"/>
              <a:gd name="connsiteY2" fmla="*/ 478242 h 1564684"/>
              <a:gd name="connsiteX3" fmla="*/ 2566300 w 5357262"/>
              <a:gd name="connsiteY3" fmla="*/ 151550 h 1564684"/>
              <a:gd name="connsiteX4" fmla="*/ 2717850 w 5357262"/>
              <a:gd name="connsiteY4" fmla="*/ 0 h 1564684"/>
              <a:gd name="connsiteX5" fmla="*/ 4668518 w 5357262"/>
              <a:gd name="connsiteY5" fmla="*/ 0 h 1564684"/>
              <a:gd name="connsiteX6" fmla="*/ 4820068 w 5357262"/>
              <a:gd name="connsiteY6" fmla="*/ 151550 h 1564684"/>
              <a:gd name="connsiteX7" fmla="*/ 4820068 w 5357262"/>
              <a:gd name="connsiteY7" fmla="*/ 478242 h 1564684"/>
              <a:gd name="connsiteX8" fmla="*/ 5357262 w 5357262"/>
              <a:gd name="connsiteY8" fmla="*/ 478242 h 1564684"/>
              <a:gd name="connsiteX9" fmla="*/ 5357262 w 5357262"/>
              <a:gd name="connsiteY9" fmla="*/ 1564684 h 156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7262" h="1564684">
                <a:moveTo>
                  <a:pt x="0" y="1564684"/>
                </a:moveTo>
                <a:lnTo>
                  <a:pt x="0" y="478242"/>
                </a:lnTo>
                <a:lnTo>
                  <a:pt x="2566300" y="478242"/>
                </a:lnTo>
                <a:lnTo>
                  <a:pt x="2566300" y="151550"/>
                </a:lnTo>
                <a:cubicBezTo>
                  <a:pt x="2566300" y="67851"/>
                  <a:pt x="2634151" y="0"/>
                  <a:pt x="2717850" y="0"/>
                </a:cubicBezTo>
                <a:lnTo>
                  <a:pt x="4668518" y="0"/>
                </a:lnTo>
                <a:cubicBezTo>
                  <a:pt x="4752217" y="0"/>
                  <a:pt x="4820068" y="67851"/>
                  <a:pt x="4820068" y="151550"/>
                </a:cubicBezTo>
                <a:lnTo>
                  <a:pt x="4820068" y="478242"/>
                </a:lnTo>
                <a:lnTo>
                  <a:pt x="5357262" y="478242"/>
                </a:lnTo>
                <a:lnTo>
                  <a:pt x="5357262" y="15646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2400"/>
          </a:p>
        </p:txBody>
      </p:sp>
      <p:sp>
        <p:nvSpPr>
          <p:cNvPr id="10" name="任意形状 9"/>
          <p:cNvSpPr/>
          <p:nvPr userDrawn="1"/>
        </p:nvSpPr>
        <p:spPr>
          <a:xfrm>
            <a:off x="8380425" y="-1"/>
            <a:ext cx="2099743" cy="6858000"/>
          </a:xfrm>
          <a:custGeom>
            <a:avLst/>
            <a:gdLst>
              <a:gd name="connsiteX0" fmla="*/ 0 w 1574807"/>
              <a:gd name="connsiteY0" fmla="*/ 0 h 5357260"/>
              <a:gd name="connsiteX1" fmla="*/ 1086440 w 1574807"/>
              <a:gd name="connsiteY1" fmla="*/ 0 h 5357260"/>
              <a:gd name="connsiteX2" fmla="*/ 1086440 w 1574807"/>
              <a:gd name="connsiteY2" fmla="*/ 1883125 h 5357260"/>
              <a:gd name="connsiteX3" fmla="*/ 1423257 w 1574807"/>
              <a:gd name="connsiteY3" fmla="*/ 1883125 h 5357260"/>
              <a:gd name="connsiteX4" fmla="*/ 1574807 w 1574807"/>
              <a:gd name="connsiteY4" fmla="*/ 2034675 h 5357260"/>
              <a:gd name="connsiteX5" fmla="*/ 1574807 w 1574807"/>
              <a:gd name="connsiteY5" fmla="*/ 3985343 h 5357260"/>
              <a:gd name="connsiteX6" fmla="*/ 1423257 w 1574807"/>
              <a:gd name="connsiteY6" fmla="*/ 4136893 h 5357260"/>
              <a:gd name="connsiteX7" fmla="*/ 1086440 w 1574807"/>
              <a:gd name="connsiteY7" fmla="*/ 4136893 h 5357260"/>
              <a:gd name="connsiteX8" fmla="*/ 1086440 w 1574807"/>
              <a:gd name="connsiteY8" fmla="*/ 5357260 h 5357260"/>
              <a:gd name="connsiteX9" fmla="*/ 0 w 1574807"/>
              <a:gd name="connsiteY9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4807" h="5357260">
                <a:moveTo>
                  <a:pt x="0" y="0"/>
                </a:moveTo>
                <a:lnTo>
                  <a:pt x="1086440" y="0"/>
                </a:lnTo>
                <a:lnTo>
                  <a:pt x="1086440" y="1883125"/>
                </a:lnTo>
                <a:lnTo>
                  <a:pt x="1423257" y="1883125"/>
                </a:lnTo>
                <a:cubicBezTo>
                  <a:pt x="1506956" y="1883125"/>
                  <a:pt x="1574807" y="1950976"/>
                  <a:pt x="1574807" y="2034675"/>
                </a:cubicBezTo>
                <a:lnTo>
                  <a:pt x="1574807" y="3985343"/>
                </a:lnTo>
                <a:cubicBezTo>
                  <a:pt x="1574807" y="4069042"/>
                  <a:pt x="1506956" y="4136893"/>
                  <a:pt x="1423257" y="4136893"/>
                </a:cubicBezTo>
                <a:lnTo>
                  <a:pt x="1086440" y="4136893"/>
                </a:lnTo>
                <a:lnTo>
                  <a:pt x="1086440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任意形状 10"/>
          <p:cNvSpPr/>
          <p:nvPr userDrawn="1"/>
        </p:nvSpPr>
        <p:spPr>
          <a:xfrm>
            <a:off x="6931838" y="-3"/>
            <a:ext cx="2132585" cy="6858000"/>
          </a:xfrm>
          <a:custGeom>
            <a:avLst/>
            <a:gdLst>
              <a:gd name="connsiteX0" fmla="*/ 0 w 1599439"/>
              <a:gd name="connsiteY0" fmla="*/ 0 h 5357260"/>
              <a:gd name="connsiteX1" fmla="*/ 1086440 w 1599439"/>
              <a:gd name="connsiteY1" fmla="*/ 0 h 5357260"/>
              <a:gd name="connsiteX2" fmla="*/ 1086440 w 1599439"/>
              <a:gd name="connsiteY2" fmla="*/ 1199954 h 5357260"/>
              <a:gd name="connsiteX3" fmla="*/ 1447889 w 1599439"/>
              <a:gd name="connsiteY3" fmla="*/ 1199954 h 5357260"/>
              <a:gd name="connsiteX4" fmla="*/ 1599439 w 1599439"/>
              <a:gd name="connsiteY4" fmla="*/ 1351504 h 5357260"/>
              <a:gd name="connsiteX5" fmla="*/ 1599439 w 1599439"/>
              <a:gd name="connsiteY5" fmla="*/ 3302172 h 5357260"/>
              <a:gd name="connsiteX6" fmla="*/ 1447889 w 1599439"/>
              <a:gd name="connsiteY6" fmla="*/ 3453722 h 5357260"/>
              <a:gd name="connsiteX7" fmla="*/ 1086440 w 1599439"/>
              <a:gd name="connsiteY7" fmla="*/ 3453722 h 5357260"/>
              <a:gd name="connsiteX8" fmla="*/ 1086440 w 1599439"/>
              <a:gd name="connsiteY8" fmla="*/ 5357260 h 5357260"/>
              <a:gd name="connsiteX9" fmla="*/ 0 w 1599439"/>
              <a:gd name="connsiteY9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9439" h="5357260">
                <a:moveTo>
                  <a:pt x="0" y="0"/>
                </a:moveTo>
                <a:lnTo>
                  <a:pt x="1086440" y="0"/>
                </a:lnTo>
                <a:lnTo>
                  <a:pt x="1086440" y="1199954"/>
                </a:lnTo>
                <a:lnTo>
                  <a:pt x="1447889" y="1199954"/>
                </a:lnTo>
                <a:cubicBezTo>
                  <a:pt x="1531588" y="1199954"/>
                  <a:pt x="1599439" y="1267805"/>
                  <a:pt x="1599439" y="1351504"/>
                </a:cubicBezTo>
                <a:lnTo>
                  <a:pt x="1599439" y="3302172"/>
                </a:lnTo>
                <a:cubicBezTo>
                  <a:pt x="1599439" y="3385871"/>
                  <a:pt x="1531588" y="3453722"/>
                  <a:pt x="1447889" y="3453722"/>
                </a:cubicBezTo>
                <a:lnTo>
                  <a:pt x="1086440" y="3453722"/>
                </a:lnTo>
                <a:lnTo>
                  <a:pt x="1086440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任意形状 11"/>
          <p:cNvSpPr/>
          <p:nvPr userDrawn="1"/>
        </p:nvSpPr>
        <p:spPr>
          <a:xfrm>
            <a:off x="-3" y="0"/>
            <a:ext cx="7672555" cy="6858000"/>
          </a:xfrm>
          <a:custGeom>
            <a:avLst/>
            <a:gdLst>
              <a:gd name="connsiteX0" fmla="*/ 0 w 5754416"/>
              <a:gd name="connsiteY0" fmla="*/ 0 h 5357260"/>
              <a:gd name="connsiteX1" fmla="*/ 5198880 w 5754416"/>
              <a:gd name="connsiteY1" fmla="*/ 0 h 5357260"/>
              <a:gd name="connsiteX2" fmla="*/ 5198880 w 5754416"/>
              <a:gd name="connsiteY2" fmla="*/ 516780 h 5357260"/>
              <a:gd name="connsiteX3" fmla="*/ 5602866 w 5754416"/>
              <a:gd name="connsiteY3" fmla="*/ 516780 h 5357260"/>
              <a:gd name="connsiteX4" fmla="*/ 5754416 w 5754416"/>
              <a:gd name="connsiteY4" fmla="*/ 668330 h 5357260"/>
              <a:gd name="connsiteX5" fmla="*/ 5754416 w 5754416"/>
              <a:gd name="connsiteY5" fmla="*/ 2618998 h 5357260"/>
              <a:gd name="connsiteX6" fmla="*/ 5602866 w 5754416"/>
              <a:gd name="connsiteY6" fmla="*/ 2770548 h 5357260"/>
              <a:gd name="connsiteX7" fmla="*/ 5198880 w 5754416"/>
              <a:gd name="connsiteY7" fmla="*/ 2770548 h 5357260"/>
              <a:gd name="connsiteX8" fmla="*/ 5198880 w 5754416"/>
              <a:gd name="connsiteY8" fmla="*/ 5357260 h 5357260"/>
              <a:gd name="connsiteX9" fmla="*/ 0 w 5754416"/>
              <a:gd name="connsiteY9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54416" h="5357260">
                <a:moveTo>
                  <a:pt x="0" y="0"/>
                </a:moveTo>
                <a:lnTo>
                  <a:pt x="5198880" y="0"/>
                </a:lnTo>
                <a:lnTo>
                  <a:pt x="5198880" y="516780"/>
                </a:lnTo>
                <a:lnTo>
                  <a:pt x="5602866" y="516780"/>
                </a:lnTo>
                <a:cubicBezTo>
                  <a:pt x="5686565" y="516780"/>
                  <a:pt x="5754416" y="584631"/>
                  <a:pt x="5754416" y="668330"/>
                </a:cubicBezTo>
                <a:lnTo>
                  <a:pt x="5754416" y="2618998"/>
                </a:lnTo>
                <a:cubicBezTo>
                  <a:pt x="5754416" y="2702697"/>
                  <a:pt x="5686565" y="2770548"/>
                  <a:pt x="5602866" y="2770548"/>
                </a:cubicBezTo>
                <a:lnTo>
                  <a:pt x="5198880" y="2770548"/>
                </a:lnTo>
                <a:lnTo>
                  <a:pt x="5198880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7000517" y="129159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</a:p>
        </p:txBody>
      </p:sp>
      <p:sp>
        <p:nvSpPr>
          <p:cNvPr id="16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7003728" y="75374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7" name="竖排文本占位符 13"/>
          <p:cNvSpPr>
            <a:spLocks noGrp="1"/>
          </p:cNvSpPr>
          <p:nvPr>
            <p:ph type="body" orient="vert" sz="quarter" idx="12" hasCustomPrompt="1"/>
          </p:nvPr>
        </p:nvSpPr>
        <p:spPr>
          <a:xfrm>
            <a:off x="8390712" y="218694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</a:p>
        </p:txBody>
      </p:sp>
      <p:sp>
        <p:nvSpPr>
          <p:cNvPr id="18" name="竖排文本占位符 15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8393923" y="164909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9" name="竖排文本占位符 13"/>
          <p:cNvSpPr>
            <a:spLocks noGrp="1"/>
          </p:cNvSpPr>
          <p:nvPr>
            <p:ph type="body" orient="vert" sz="quarter" idx="14" hasCustomPrompt="1"/>
          </p:nvPr>
        </p:nvSpPr>
        <p:spPr>
          <a:xfrm>
            <a:off x="9794635" y="306007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</a:p>
        </p:txBody>
      </p:sp>
      <p:sp>
        <p:nvSpPr>
          <p:cNvPr id="20" name="竖排文本占位符 15"/>
          <p:cNvSpPr>
            <a:spLocks noGrp="1"/>
          </p:cNvSpPr>
          <p:nvPr>
            <p:ph type="body" orient="vert" sz="quarter" idx="15" hasCustomPrompt="1"/>
          </p:nvPr>
        </p:nvSpPr>
        <p:spPr>
          <a:xfrm>
            <a:off x="9797846" y="252222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21" name="竖排文本占位符 13"/>
          <p:cNvSpPr>
            <a:spLocks noGrp="1"/>
          </p:cNvSpPr>
          <p:nvPr>
            <p:ph type="body" orient="vert" sz="quarter" idx="16" hasCustomPrompt="1"/>
          </p:nvPr>
        </p:nvSpPr>
        <p:spPr>
          <a:xfrm>
            <a:off x="11230550" y="393256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</a:p>
        </p:txBody>
      </p:sp>
      <p:sp>
        <p:nvSpPr>
          <p:cNvPr id="22" name="竖排文本占位符 15"/>
          <p:cNvSpPr>
            <a:spLocks noGrp="1"/>
          </p:cNvSpPr>
          <p:nvPr>
            <p:ph type="body" orient="vert" sz="quarter" idx="17" hasCustomPrompt="1"/>
          </p:nvPr>
        </p:nvSpPr>
        <p:spPr>
          <a:xfrm>
            <a:off x="11233761" y="339471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8" hasCustomPrompt="1"/>
          </p:nvPr>
        </p:nvSpPr>
        <p:spPr>
          <a:xfrm>
            <a:off x="677720" y="3663633"/>
            <a:ext cx="5845998" cy="202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</a:t>
            </a:r>
          </a:p>
          <a:p>
            <a:pPr lvl="0"/>
            <a:r>
              <a:rPr kumimoji="1" lang="zh-CN" altLang="en-US" dirty="0"/>
              <a:t>添加标题</a:t>
            </a:r>
          </a:p>
        </p:txBody>
      </p:sp>
      <p:sp>
        <p:nvSpPr>
          <p:cNvPr id="25" name="文本占位符 23"/>
          <p:cNvSpPr>
            <a:spLocks noGrp="1"/>
          </p:cNvSpPr>
          <p:nvPr>
            <p:ph type="body" sz="quarter" idx="19" hasCustomPrompt="1"/>
          </p:nvPr>
        </p:nvSpPr>
        <p:spPr>
          <a:xfrm>
            <a:off x="677720" y="5826919"/>
            <a:ext cx="5845998" cy="368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702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1" y="0"/>
            <a:ext cx="11812159" cy="6858000"/>
          </a:xfrm>
          <a:custGeom>
            <a:avLst/>
            <a:gdLst>
              <a:gd name="connsiteX0" fmla="*/ 0 w 9231260"/>
              <a:gd name="connsiteY0" fmla="*/ 0 h 5357260"/>
              <a:gd name="connsiteX1" fmla="*/ 3476844 w 9231260"/>
              <a:gd name="connsiteY1" fmla="*/ 0 h 5357260"/>
              <a:gd name="connsiteX2" fmla="*/ 4699591 w 9231260"/>
              <a:gd name="connsiteY2" fmla="*/ 0 h 5357260"/>
              <a:gd name="connsiteX3" fmla="*/ 8675724 w 9231260"/>
              <a:gd name="connsiteY3" fmla="*/ 0 h 5357260"/>
              <a:gd name="connsiteX4" fmla="*/ 8675724 w 9231260"/>
              <a:gd name="connsiteY4" fmla="*/ 516780 h 5357260"/>
              <a:gd name="connsiteX5" fmla="*/ 9079710 w 9231260"/>
              <a:gd name="connsiteY5" fmla="*/ 516780 h 5357260"/>
              <a:gd name="connsiteX6" fmla="*/ 9231260 w 9231260"/>
              <a:gd name="connsiteY6" fmla="*/ 668330 h 5357260"/>
              <a:gd name="connsiteX7" fmla="*/ 9231260 w 9231260"/>
              <a:gd name="connsiteY7" fmla="*/ 2618998 h 5357260"/>
              <a:gd name="connsiteX8" fmla="*/ 9079710 w 9231260"/>
              <a:gd name="connsiteY8" fmla="*/ 2770548 h 5357260"/>
              <a:gd name="connsiteX9" fmla="*/ 8675724 w 9231260"/>
              <a:gd name="connsiteY9" fmla="*/ 2770548 h 5357260"/>
              <a:gd name="connsiteX10" fmla="*/ 8675724 w 9231260"/>
              <a:gd name="connsiteY10" fmla="*/ 5357260 h 5357260"/>
              <a:gd name="connsiteX11" fmla="*/ 4699591 w 9231260"/>
              <a:gd name="connsiteY11" fmla="*/ 5357260 h 5357260"/>
              <a:gd name="connsiteX12" fmla="*/ 3476844 w 9231260"/>
              <a:gd name="connsiteY12" fmla="*/ 5357260 h 5357260"/>
              <a:gd name="connsiteX13" fmla="*/ 0 w 9231260"/>
              <a:gd name="connsiteY13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1260" h="5357260">
                <a:moveTo>
                  <a:pt x="0" y="0"/>
                </a:moveTo>
                <a:lnTo>
                  <a:pt x="3476844" y="0"/>
                </a:lnTo>
                <a:lnTo>
                  <a:pt x="4699591" y="0"/>
                </a:lnTo>
                <a:lnTo>
                  <a:pt x="8675724" y="0"/>
                </a:lnTo>
                <a:lnTo>
                  <a:pt x="8675724" y="516780"/>
                </a:lnTo>
                <a:lnTo>
                  <a:pt x="9079710" y="516780"/>
                </a:lnTo>
                <a:cubicBezTo>
                  <a:pt x="9163409" y="516780"/>
                  <a:pt x="9231260" y="584631"/>
                  <a:pt x="9231260" y="668330"/>
                </a:cubicBezTo>
                <a:lnTo>
                  <a:pt x="9231260" y="2618998"/>
                </a:lnTo>
                <a:cubicBezTo>
                  <a:pt x="9231260" y="2702697"/>
                  <a:pt x="9163409" y="2770548"/>
                  <a:pt x="9079710" y="2770548"/>
                </a:cubicBezTo>
                <a:lnTo>
                  <a:pt x="8675724" y="2770548"/>
                </a:lnTo>
                <a:lnTo>
                  <a:pt x="8675724" y="5357260"/>
                </a:lnTo>
                <a:lnTo>
                  <a:pt x="4699591" y="5357260"/>
                </a:lnTo>
                <a:lnTo>
                  <a:pt x="3476844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1115317" y="133731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</a:p>
        </p:txBody>
      </p:sp>
      <p:sp>
        <p:nvSpPr>
          <p:cNvPr id="4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11118528" y="79946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01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08928" y="24003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08928" y="59436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1120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1" y="0"/>
            <a:ext cx="11812159" cy="6858000"/>
          </a:xfrm>
          <a:custGeom>
            <a:avLst/>
            <a:gdLst>
              <a:gd name="connsiteX0" fmla="*/ 0 w 9231260"/>
              <a:gd name="connsiteY0" fmla="*/ 0 h 5357260"/>
              <a:gd name="connsiteX1" fmla="*/ 3476844 w 9231260"/>
              <a:gd name="connsiteY1" fmla="*/ 0 h 5357260"/>
              <a:gd name="connsiteX2" fmla="*/ 4699591 w 9231260"/>
              <a:gd name="connsiteY2" fmla="*/ 0 h 5357260"/>
              <a:gd name="connsiteX3" fmla="*/ 8675724 w 9231260"/>
              <a:gd name="connsiteY3" fmla="*/ 0 h 5357260"/>
              <a:gd name="connsiteX4" fmla="*/ 8675724 w 9231260"/>
              <a:gd name="connsiteY4" fmla="*/ 516780 h 5357260"/>
              <a:gd name="connsiteX5" fmla="*/ 9079710 w 9231260"/>
              <a:gd name="connsiteY5" fmla="*/ 516780 h 5357260"/>
              <a:gd name="connsiteX6" fmla="*/ 9231260 w 9231260"/>
              <a:gd name="connsiteY6" fmla="*/ 668330 h 5357260"/>
              <a:gd name="connsiteX7" fmla="*/ 9231260 w 9231260"/>
              <a:gd name="connsiteY7" fmla="*/ 2618998 h 5357260"/>
              <a:gd name="connsiteX8" fmla="*/ 9079710 w 9231260"/>
              <a:gd name="connsiteY8" fmla="*/ 2770548 h 5357260"/>
              <a:gd name="connsiteX9" fmla="*/ 8675724 w 9231260"/>
              <a:gd name="connsiteY9" fmla="*/ 2770548 h 5357260"/>
              <a:gd name="connsiteX10" fmla="*/ 8675724 w 9231260"/>
              <a:gd name="connsiteY10" fmla="*/ 5357260 h 5357260"/>
              <a:gd name="connsiteX11" fmla="*/ 4699591 w 9231260"/>
              <a:gd name="connsiteY11" fmla="*/ 5357260 h 5357260"/>
              <a:gd name="connsiteX12" fmla="*/ 3476844 w 9231260"/>
              <a:gd name="connsiteY12" fmla="*/ 5357260 h 5357260"/>
              <a:gd name="connsiteX13" fmla="*/ 0 w 9231260"/>
              <a:gd name="connsiteY13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1260" h="5357260">
                <a:moveTo>
                  <a:pt x="0" y="0"/>
                </a:moveTo>
                <a:lnTo>
                  <a:pt x="3476844" y="0"/>
                </a:lnTo>
                <a:lnTo>
                  <a:pt x="4699591" y="0"/>
                </a:lnTo>
                <a:lnTo>
                  <a:pt x="8675724" y="0"/>
                </a:lnTo>
                <a:lnTo>
                  <a:pt x="8675724" y="516780"/>
                </a:lnTo>
                <a:lnTo>
                  <a:pt x="9079710" y="516780"/>
                </a:lnTo>
                <a:cubicBezTo>
                  <a:pt x="9163409" y="516780"/>
                  <a:pt x="9231260" y="584631"/>
                  <a:pt x="9231260" y="668330"/>
                </a:cubicBezTo>
                <a:lnTo>
                  <a:pt x="9231260" y="2618998"/>
                </a:lnTo>
                <a:cubicBezTo>
                  <a:pt x="9231260" y="2702697"/>
                  <a:pt x="9163409" y="2770548"/>
                  <a:pt x="9079710" y="2770548"/>
                </a:cubicBezTo>
                <a:lnTo>
                  <a:pt x="8675724" y="2770548"/>
                </a:lnTo>
                <a:lnTo>
                  <a:pt x="8675724" y="5357260"/>
                </a:lnTo>
                <a:lnTo>
                  <a:pt x="4699591" y="5357260"/>
                </a:lnTo>
                <a:lnTo>
                  <a:pt x="3476844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1115317" y="133731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</a:p>
        </p:txBody>
      </p:sp>
      <p:sp>
        <p:nvSpPr>
          <p:cNvPr id="4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11118528" y="79946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08928" y="24003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08928" y="59436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5701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1" y="0"/>
            <a:ext cx="11812159" cy="6858000"/>
          </a:xfrm>
          <a:custGeom>
            <a:avLst/>
            <a:gdLst>
              <a:gd name="connsiteX0" fmla="*/ 0 w 9231260"/>
              <a:gd name="connsiteY0" fmla="*/ 0 h 5357260"/>
              <a:gd name="connsiteX1" fmla="*/ 3476844 w 9231260"/>
              <a:gd name="connsiteY1" fmla="*/ 0 h 5357260"/>
              <a:gd name="connsiteX2" fmla="*/ 4699591 w 9231260"/>
              <a:gd name="connsiteY2" fmla="*/ 0 h 5357260"/>
              <a:gd name="connsiteX3" fmla="*/ 8675724 w 9231260"/>
              <a:gd name="connsiteY3" fmla="*/ 0 h 5357260"/>
              <a:gd name="connsiteX4" fmla="*/ 8675724 w 9231260"/>
              <a:gd name="connsiteY4" fmla="*/ 516780 h 5357260"/>
              <a:gd name="connsiteX5" fmla="*/ 9079710 w 9231260"/>
              <a:gd name="connsiteY5" fmla="*/ 516780 h 5357260"/>
              <a:gd name="connsiteX6" fmla="*/ 9231260 w 9231260"/>
              <a:gd name="connsiteY6" fmla="*/ 668330 h 5357260"/>
              <a:gd name="connsiteX7" fmla="*/ 9231260 w 9231260"/>
              <a:gd name="connsiteY7" fmla="*/ 2618998 h 5357260"/>
              <a:gd name="connsiteX8" fmla="*/ 9079710 w 9231260"/>
              <a:gd name="connsiteY8" fmla="*/ 2770548 h 5357260"/>
              <a:gd name="connsiteX9" fmla="*/ 8675724 w 9231260"/>
              <a:gd name="connsiteY9" fmla="*/ 2770548 h 5357260"/>
              <a:gd name="connsiteX10" fmla="*/ 8675724 w 9231260"/>
              <a:gd name="connsiteY10" fmla="*/ 5357260 h 5357260"/>
              <a:gd name="connsiteX11" fmla="*/ 4699591 w 9231260"/>
              <a:gd name="connsiteY11" fmla="*/ 5357260 h 5357260"/>
              <a:gd name="connsiteX12" fmla="*/ 3476844 w 9231260"/>
              <a:gd name="connsiteY12" fmla="*/ 5357260 h 5357260"/>
              <a:gd name="connsiteX13" fmla="*/ 0 w 9231260"/>
              <a:gd name="connsiteY13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1260" h="5357260">
                <a:moveTo>
                  <a:pt x="0" y="0"/>
                </a:moveTo>
                <a:lnTo>
                  <a:pt x="3476844" y="0"/>
                </a:lnTo>
                <a:lnTo>
                  <a:pt x="4699591" y="0"/>
                </a:lnTo>
                <a:lnTo>
                  <a:pt x="8675724" y="0"/>
                </a:lnTo>
                <a:lnTo>
                  <a:pt x="8675724" y="516780"/>
                </a:lnTo>
                <a:lnTo>
                  <a:pt x="9079710" y="516780"/>
                </a:lnTo>
                <a:cubicBezTo>
                  <a:pt x="9163409" y="516780"/>
                  <a:pt x="9231260" y="584631"/>
                  <a:pt x="9231260" y="668330"/>
                </a:cubicBezTo>
                <a:lnTo>
                  <a:pt x="9231260" y="2618998"/>
                </a:lnTo>
                <a:cubicBezTo>
                  <a:pt x="9231260" y="2702697"/>
                  <a:pt x="9163409" y="2770548"/>
                  <a:pt x="9079710" y="2770548"/>
                </a:cubicBezTo>
                <a:lnTo>
                  <a:pt x="8675724" y="2770548"/>
                </a:lnTo>
                <a:lnTo>
                  <a:pt x="8675724" y="5357260"/>
                </a:lnTo>
                <a:lnTo>
                  <a:pt x="4699591" y="5357260"/>
                </a:lnTo>
                <a:lnTo>
                  <a:pt x="3476844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1115317" y="133731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</a:p>
        </p:txBody>
      </p:sp>
      <p:sp>
        <p:nvSpPr>
          <p:cNvPr id="4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11118528" y="79946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08928" y="24003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08928" y="59436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0906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1" y="0"/>
            <a:ext cx="11812159" cy="6858000"/>
          </a:xfrm>
          <a:custGeom>
            <a:avLst/>
            <a:gdLst>
              <a:gd name="connsiteX0" fmla="*/ 0 w 9231260"/>
              <a:gd name="connsiteY0" fmla="*/ 0 h 5357260"/>
              <a:gd name="connsiteX1" fmla="*/ 3476844 w 9231260"/>
              <a:gd name="connsiteY1" fmla="*/ 0 h 5357260"/>
              <a:gd name="connsiteX2" fmla="*/ 4699591 w 9231260"/>
              <a:gd name="connsiteY2" fmla="*/ 0 h 5357260"/>
              <a:gd name="connsiteX3" fmla="*/ 8675724 w 9231260"/>
              <a:gd name="connsiteY3" fmla="*/ 0 h 5357260"/>
              <a:gd name="connsiteX4" fmla="*/ 8675724 w 9231260"/>
              <a:gd name="connsiteY4" fmla="*/ 516780 h 5357260"/>
              <a:gd name="connsiteX5" fmla="*/ 9079710 w 9231260"/>
              <a:gd name="connsiteY5" fmla="*/ 516780 h 5357260"/>
              <a:gd name="connsiteX6" fmla="*/ 9231260 w 9231260"/>
              <a:gd name="connsiteY6" fmla="*/ 668330 h 5357260"/>
              <a:gd name="connsiteX7" fmla="*/ 9231260 w 9231260"/>
              <a:gd name="connsiteY7" fmla="*/ 2618998 h 5357260"/>
              <a:gd name="connsiteX8" fmla="*/ 9079710 w 9231260"/>
              <a:gd name="connsiteY8" fmla="*/ 2770548 h 5357260"/>
              <a:gd name="connsiteX9" fmla="*/ 8675724 w 9231260"/>
              <a:gd name="connsiteY9" fmla="*/ 2770548 h 5357260"/>
              <a:gd name="connsiteX10" fmla="*/ 8675724 w 9231260"/>
              <a:gd name="connsiteY10" fmla="*/ 5357260 h 5357260"/>
              <a:gd name="connsiteX11" fmla="*/ 4699591 w 9231260"/>
              <a:gd name="connsiteY11" fmla="*/ 5357260 h 5357260"/>
              <a:gd name="connsiteX12" fmla="*/ 3476844 w 9231260"/>
              <a:gd name="connsiteY12" fmla="*/ 5357260 h 5357260"/>
              <a:gd name="connsiteX13" fmla="*/ 0 w 9231260"/>
              <a:gd name="connsiteY13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1260" h="5357260">
                <a:moveTo>
                  <a:pt x="0" y="0"/>
                </a:moveTo>
                <a:lnTo>
                  <a:pt x="3476844" y="0"/>
                </a:lnTo>
                <a:lnTo>
                  <a:pt x="4699591" y="0"/>
                </a:lnTo>
                <a:lnTo>
                  <a:pt x="8675724" y="0"/>
                </a:lnTo>
                <a:lnTo>
                  <a:pt x="8675724" y="516780"/>
                </a:lnTo>
                <a:lnTo>
                  <a:pt x="9079710" y="516780"/>
                </a:lnTo>
                <a:cubicBezTo>
                  <a:pt x="9163409" y="516780"/>
                  <a:pt x="9231260" y="584631"/>
                  <a:pt x="9231260" y="668330"/>
                </a:cubicBezTo>
                <a:lnTo>
                  <a:pt x="9231260" y="2618998"/>
                </a:lnTo>
                <a:cubicBezTo>
                  <a:pt x="9231260" y="2702697"/>
                  <a:pt x="9163409" y="2770548"/>
                  <a:pt x="9079710" y="2770548"/>
                </a:cubicBezTo>
                <a:lnTo>
                  <a:pt x="8675724" y="2770548"/>
                </a:lnTo>
                <a:lnTo>
                  <a:pt x="8675724" y="5357260"/>
                </a:lnTo>
                <a:lnTo>
                  <a:pt x="4699591" y="5357260"/>
                </a:lnTo>
                <a:lnTo>
                  <a:pt x="3476844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1115317" y="133731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</a:p>
        </p:txBody>
      </p:sp>
      <p:sp>
        <p:nvSpPr>
          <p:cNvPr id="4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11118528" y="79946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08928" y="24003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08928" y="59436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8103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44212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399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87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424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产品简介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7003728" y="753740"/>
            <a:ext cx="600147" cy="895350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01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竖排文本占位符 3"/>
          <p:cNvSpPr>
            <a:spLocks noGrp="1"/>
          </p:cNvSpPr>
          <p:nvPr>
            <p:ph type="body" orient="vert" sz="quarter" idx="12"/>
          </p:nvPr>
        </p:nvSpPr>
        <p:spPr>
          <a:xfrm>
            <a:off x="8390712" y="2186940"/>
            <a:ext cx="602968" cy="2385060"/>
          </a:xfrm>
        </p:spPr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产品主要功能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竖排文本占位符 4"/>
          <p:cNvSpPr>
            <a:spLocks noGrp="1"/>
          </p:cNvSpPr>
          <p:nvPr>
            <p:ph type="body" orient="vert" sz="quarter" idx="13"/>
          </p:nvPr>
        </p:nvSpPr>
        <p:spPr>
          <a:xfrm>
            <a:off x="8393923" y="1649090"/>
            <a:ext cx="600147" cy="873130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6" name="竖排文本占位符 5"/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系统用户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竖排文本占位符 6"/>
          <p:cNvSpPr>
            <a:spLocks noGrp="1"/>
          </p:cNvSpPr>
          <p:nvPr>
            <p:ph type="body" orient="vert" sz="quarter" idx="15"/>
          </p:nvPr>
        </p:nvSpPr>
        <p:spPr>
          <a:xfrm>
            <a:off x="9797846" y="2522220"/>
            <a:ext cx="600147" cy="872490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03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8" name="竖排文本占位符 7"/>
          <p:cNvSpPr>
            <a:spLocks noGrp="1"/>
          </p:cNvSpPr>
          <p:nvPr>
            <p:ph type="body" orient="vert" sz="quarter" idx="16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产品特点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竖排文本占位符 8"/>
          <p:cNvSpPr>
            <a:spLocks noGrp="1"/>
          </p:cNvSpPr>
          <p:nvPr>
            <p:ph type="body" orient="vert" sz="quarter" idx="17"/>
          </p:nvPr>
        </p:nvSpPr>
        <p:spPr>
          <a:xfrm>
            <a:off x="11233761" y="3394710"/>
            <a:ext cx="600147" cy="764335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04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586380" y="2186940"/>
            <a:ext cx="5845998" cy="2022475"/>
          </a:xfrm>
        </p:spPr>
        <p:txBody>
          <a:bodyPr/>
          <a:lstStyle/>
          <a:p>
            <a:pPr algn="ctr"/>
            <a:r>
              <a:rPr kumimoji="1" lang="zh-CN" altLang="en-US" sz="4800" dirty="0" smtClean="0">
                <a:latin typeface="+mn-lt"/>
                <a:ea typeface="+mn-ea"/>
                <a:cs typeface="+mn-ea"/>
                <a:sym typeface="+mn-lt"/>
              </a:rPr>
              <a:t>乐约</a:t>
            </a:r>
            <a:r>
              <a:rPr kumimoji="1" lang="en-US" altLang="zh-CN" sz="4800" dirty="0" smtClean="0">
                <a:latin typeface="+mn-lt"/>
                <a:ea typeface="+mn-ea"/>
                <a:cs typeface="+mn-ea"/>
                <a:sym typeface="+mn-lt"/>
              </a:rPr>
              <a:t>APPV1.0</a:t>
            </a:r>
          </a:p>
          <a:p>
            <a:pPr algn="ctr"/>
            <a:r>
              <a:rPr kumimoji="1" lang="zh-CN" altLang="en-US" sz="3200" dirty="0" smtClean="0">
                <a:latin typeface="+mn-lt"/>
                <a:ea typeface="+mn-ea"/>
                <a:cs typeface="+mn-ea"/>
                <a:sym typeface="+mn-lt"/>
              </a:rPr>
              <a:t>产品介绍</a:t>
            </a:r>
            <a:endParaRPr kumimoji="1"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586380" y="5231769"/>
            <a:ext cx="5845998" cy="71127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指导老师：洪蕾</a:t>
            </a:r>
            <a:endParaRPr kumimoji="1" lang="en-US" altLang="zh-CN" dirty="0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组员：沈闯、沈立升、史荟、唐师思、吴跟强、武赏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72600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系统用户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679958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03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THREE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6" name="空心弧 35"/>
          <p:cNvSpPr/>
          <p:nvPr/>
        </p:nvSpPr>
        <p:spPr>
          <a:xfrm rot="15963020">
            <a:off x="-438782" y="2199170"/>
            <a:ext cx="2648947" cy="2648947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空心弧 36"/>
          <p:cNvSpPr/>
          <p:nvPr/>
        </p:nvSpPr>
        <p:spPr>
          <a:xfrm rot="5636980" flipV="1">
            <a:off x="1729535" y="1567503"/>
            <a:ext cx="2648947" cy="2648947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空心弧 37"/>
          <p:cNvSpPr/>
          <p:nvPr/>
        </p:nvSpPr>
        <p:spPr>
          <a:xfrm rot="5636980" flipH="1">
            <a:off x="3845640" y="2359072"/>
            <a:ext cx="2648947" cy="2648947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空心弧 38"/>
          <p:cNvSpPr/>
          <p:nvPr/>
        </p:nvSpPr>
        <p:spPr>
          <a:xfrm rot="5636980" flipV="1">
            <a:off x="6051580" y="1847795"/>
            <a:ext cx="2648947" cy="2648947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空心弧 39"/>
          <p:cNvSpPr/>
          <p:nvPr/>
        </p:nvSpPr>
        <p:spPr>
          <a:xfrm rot="5636980" flipH="1">
            <a:off x="8175285" y="2638968"/>
            <a:ext cx="2648947" cy="2648947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93242" y="4029045"/>
            <a:ext cx="1111564" cy="11115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1" lang="zh-CN" altLang="en-US" sz="6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575073" y="1303021"/>
            <a:ext cx="1111564" cy="11115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1" lang="zh-CN" altLang="en-US" sz="6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19757" y="4172368"/>
            <a:ext cx="1111564" cy="11115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1" lang="zh-CN" altLang="en-US" sz="6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874374" y="1463897"/>
            <a:ext cx="1111564" cy="11115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1" lang="zh-CN" altLang="en-US" sz="6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57625" y="1303021"/>
            <a:ext cx="5154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在校职工人员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9935" y="860313"/>
            <a:ext cx="53094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在校注册大学生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64284" y="2919540"/>
            <a:ext cx="13932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社团</a:t>
            </a:r>
            <a:r>
              <a:rPr lang="zh-CN" altLang="en-US" sz="2800" b="1" kern="0" dirty="0" smtClean="0">
                <a:solidFill>
                  <a:srgbClr val="FFFFFF"/>
                </a:solidFill>
                <a:cs typeface="+mn-ea"/>
                <a:sym typeface="+mn-lt"/>
              </a:rPr>
              <a:t>、学生会、学科负责人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083800" y="2828772"/>
            <a:ext cx="580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游客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88612" y="2006839"/>
            <a:ext cx="2031325" cy="2165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注：游客只能浏览</a:t>
            </a:r>
            <a:endParaRPr lang="en-US" altLang="zh-CN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页面内容，而不能</a:t>
            </a:r>
            <a:endParaRPr lang="en-US" altLang="zh-CN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点进链接，所以想</a:t>
            </a:r>
            <a:endParaRPr lang="en-US" altLang="zh-CN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深入乐约系统，必</a:t>
            </a:r>
            <a:endParaRPr lang="en-US" altLang="zh-CN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须注册用户。</a:t>
            </a:r>
            <a:endParaRPr lang="zh-CN" alt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82785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系统用户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679958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03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THREE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个人资料界面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074" name="图片 8" descr="C:\Users\Administrator\Documents\Tencent Files\1752080861\FileRecv\MobileFile\Image\8W[U2QE{NNFXJ{W7${)I@O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5149" y="240031"/>
            <a:ext cx="3982064" cy="621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982785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系统用户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679958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03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THREE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图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5573" y="714375"/>
            <a:ext cx="7227887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982785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产品特点</a:t>
            </a:r>
          </a:p>
          <a:p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763869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04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FOUR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85583" y="1166435"/>
            <a:ext cx="793787" cy="79378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85583" y="3663347"/>
            <a:ext cx="793787" cy="7937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849542" y="1166435"/>
            <a:ext cx="793787" cy="79378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849542" y="3663347"/>
            <a:ext cx="793787" cy="79378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8855" y="2001738"/>
            <a:ext cx="2581030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对用户的信息严格的保密；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必须通过注册及验证，才能使用；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系统会及时清理一些虚假信息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388855" y="4525507"/>
            <a:ext cx="296924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可以直接看到最近的学校的活动及校内资讯；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可以进行活动的报名。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7721888" y="2001738"/>
            <a:ext cx="26366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校内最新的活动消息会在你打开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时进行推送；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里面设置新鲜事栏目，最近活动也会在那里面显示，报名时间地点都有。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49542" y="4525507"/>
            <a:ext cx="258902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里面的活动及讲座都是来源学校的官网及传达下的通知。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3722656" y="2383463"/>
            <a:ext cx="3563048" cy="2559767"/>
            <a:chOff x="3041661" y="1213415"/>
            <a:chExt cx="3586283" cy="27536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661" y="1213415"/>
              <a:ext cx="3586283" cy="27536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矩形 15"/>
            <p:cNvSpPr/>
            <p:nvPr/>
          </p:nvSpPr>
          <p:spPr>
            <a:xfrm>
              <a:off x="3185500" y="1332392"/>
              <a:ext cx="3300012" cy="19257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59297" y="1166435"/>
            <a:ext cx="1210588" cy="814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安全</a:t>
            </a:r>
            <a:endParaRPr lang="zh-CN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9370" y="3642552"/>
            <a:ext cx="1210588" cy="814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便捷</a:t>
            </a:r>
            <a:endParaRPr lang="zh-CN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43329" y="1166435"/>
            <a:ext cx="1210588" cy="814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及时</a:t>
            </a:r>
            <a:endParaRPr lang="zh-CN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43329" y="3663347"/>
            <a:ext cx="1210588" cy="814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可靠</a:t>
            </a:r>
            <a:endParaRPr lang="zh-CN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78058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产品特点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881856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04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FOUR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48929" y="1681316"/>
            <a:ext cx="10161640" cy="3913115"/>
          </a:xfrm>
        </p:spPr>
        <p:txBody>
          <a:bodyPr/>
          <a:lstStyle/>
          <a:p>
            <a:r>
              <a:rPr kumimoji="1" lang="en-US" altLang="zh-CN" sz="3600" dirty="0" smtClean="0">
                <a:latin typeface="+mn-lt"/>
                <a:ea typeface="+mn-ea"/>
                <a:cs typeface="+mn-ea"/>
                <a:sym typeface="+mn-lt"/>
              </a:rPr>
              <a:t>At  last——</a:t>
            </a:r>
          </a:p>
          <a:p>
            <a:r>
              <a:rPr kumimoji="1" lang="zh-CN" altLang="en-US" sz="3600" dirty="0" smtClean="0">
                <a:latin typeface="+mn-lt"/>
                <a:ea typeface="+mn-ea"/>
                <a:cs typeface="+mn-ea"/>
                <a:sym typeface="+mn-lt"/>
              </a:rPr>
              <a:t>   我们的理念</a:t>
            </a:r>
            <a:r>
              <a:rPr kumimoji="1" lang="en-US" altLang="zh-CN" sz="3600" dirty="0" smtClean="0">
                <a:latin typeface="+mn-lt"/>
                <a:ea typeface="+mn-ea"/>
                <a:cs typeface="+mn-ea"/>
                <a:sym typeface="+mn-lt"/>
              </a:rPr>
              <a:t>:</a:t>
            </a:r>
          </a:p>
          <a:p>
            <a:r>
              <a:rPr kumimoji="1" lang="zh-CN" altLang="en-US" sz="4800" dirty="0" smtClean="0">
                <a:latin typeface="+mn-lt"/>
                <a:ea typeface="+mn-ea"/>
                <a:cs typeface="+mn-ea"/>
                <a:sym typeface="+mn-lt"/>
              </a:rPr>
              <a:t>     让宿舍不再成为大学的”坟墓“，</a:t>
            </a:r>
            <a:endParaRPr kumimoji="1" lang="en-US" altLang="zh-CN" sz="48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kumimoji="1" lang="zh-CN" altLang="en-US" sz="4800" dirty="0" smtClean="0">
                <a:latin typeface="+mn-lt"/>
                <a:ea typeface="+mn-ea"/>
                <a:cs typeface="+mn-ea"/>
                <a:sym typeface="+mn-lt"/>
              </a:rPr>
              <a:t>     让校园的生活更贴近你我。</a:t>
            </a:r>
            <a:endParaRPr kumimoji="1" lang="zh-CN" alt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4557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THANK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YOU!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09135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产品简介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819814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01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ONE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9" name="空心弧 38"/>
          <p:cNvSpPr/>
          <p:nvPr/>
        </p:nvSpPr>
        <p:spPr>
          <a:xfrm rot="6098398">
            <a:off x="-1899082" y="1413836"/>
            <a:ext cx="4786249" cy="4786249"/>
          </a:xfrm>
          <a:prstGeom prst="blockArc">
            <a:avLst>
              <a:gd name="adj1" fmla="val 10099947"/>
              <a:gd name="adj2" fmla="val 20948962"/>
              <a:gd name="adj3" fmla="val 295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235592" y="1284494"/>
            <a:ext cx="1167377" cy="116737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1" lang="zh-CN" altLang="en-US" sz="8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153416" y="2451872"/>
            <a:ext cx="1167377" cy="11673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1" lang="zh-CN" altLang="en-US" sz="8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153416" y="3909913"/>
            <a:ext cx="1167377" cy="116737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1" lang="zh-CN" altLang="en-US" sz="8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235592" y="5077290"/>
            <a:ext cx="1167377" cy="116737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1" lang="zh-CN" altLang="en-US" sz="80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弦形 43"/>
          <p:cNvSpPr/>
          <p:nvPr/>
        </p:nvSpPr>
        <p:spPr>
          <a:xfrm rot="13216991">
            <a:off x="-516902" y="2737217"/>
            <a:ext cx="2115780" cy="2115780"/>
          </a:xfrm>
          <a:prstGeom prst="chord">
            <a:avLst>
              <a:gd name="adj1" fmla="val 2700000"/>
              <a:gd name="adj2" fmla="val 1405244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048000" y="1198710"/>
            <a:ext cx="3697765" cy="420564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133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背景条件</a:t>
            </a:r>
            <a:endParaRPr kumimoji="1" lang="zh-CN" altLang="en-US" sz="2133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048000" y="1599572"/>
            <a:ext cx="740502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GB" sz="1600" dirty="0" smtClean="0">
                <a:solidFill>
                  <a:schemeClr val="bg1"/>
                </a:solidFill>
                <a:latin typeface="+mn-ea"/>
                <a:cs typeface="Times New Roman" pitchFamily="18" charset="0"/>
              </a:rPr>
              <a:t>目前大学生的日常休闲活动大部分时间都是宅在宿舍</a:t>
            </a:r>
            <a:r>
              <a:rPr lang="zh-CN" altLang="en-GB" sz="1600" dirty="0" smtClean="0">
                <a:solidFill>
                  <a:schemeClr val="bg1"/>
                </a:solidFill>
                <a:latin typeface="+mn-ea"/>
              </a:rPr>
              <a:t>绝大部分学生并不能通过纯线上聊天的行为认识真正的新朋友。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校内优秀资源不能够被良好整合及充分利用</a:t>
            </a:r>
            <a:endParaRPr kumimoji="0" lang="zh-CN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509916" y="2449619"/>
            <a:ext cx="3697765" cy="420564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133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业务机遇</a:t>
            </a:r>
            <a:endParaRPr kumimoji="1" lang="zh-CN" altLang="en-US" sz="2133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509916" y="2850482"/>
            <a:ext cx="7359645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乐约发现大学校园活动虽然足够有趣精彩好玩，现场参与度高，但绝大多数人未能参与活动。活动消息闭塞，没有专业的平台统一发布与组织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lvl="0" defTabSz="914400">
              <a:lnSpc>
                <a:spcPct val="130000"/>
              </a:lnSpc>
              <a:defRPr/>
            </a:pPr>
            <a:endParaRPr kumimoji="0" lang="zh-CN" altLang="zh-CN" sz="13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09916" y="3904816"/>
            <a:ext cx="3697765" cy="420564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133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项目环境</a:t>
            </a:r>
            <a:endParaRPr kumimoji="1" lang="zh-CN" altLang="en-US" sz="2133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09916" y="4305679"/>
            <a:ext cx="6943107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当前目标：推出一款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O2O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活动手机社交软件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后期目标：开发乐约的网页端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            </a:t>
            </a:r>
            <a:endParaRPr lang="zh-CN" altLang="zh-CN" sz="1600" dirty="0" smtClean="0">
              <a:solidFill>
                <a:schemeClr val="bg1"/>
              </a:solidFill>
              <a:latin typeface="+mn-ea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3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048000" y="5199259"/>
            <a:ext cx="3697765" cy="420564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133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确定需求</a:t>
            </a:r>
            <a:endParaRPr kumimoji="1" lang="zh-CN" altLang="en-US" sz="2133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048000" y="5600122"/>
            <a:ext cx="7405023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帮助在校大学生快速地发现身边各种有趣的活动，并同志趣相投的人一起参与。整合校内优秀资源。</a:t>
            </a:r>
            <a:endParaRPr kumimoji="0" lang="zh-CN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37672" y="3632641"/>
            <a:ext cx="662361" cy="379656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+mn-ea"/>
                <a:sym typeface="+mn-lt"/>
              </a:rPr>
              <a:t>乐约</a:t>
            </a:r>
            <a:endParaRPr kumimoji="0" lang="zh-CN" altLang="en-US" sz="1867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45189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字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产品简介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功能模块图</a:t>
            </a:r>
            <a:endParaRPr lang="zh-CN" altLang="en-US" dirty="0"/>
          </a:p>
        </p:txBody>
      </p:sp>
      <p:sp>
        <p:nvSpPr>
          <p:cNvPr id="6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819814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01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ONE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2049" name="AutoShape 1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0" name="AutoShape 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823" y="1153421"/>
            <a:ext cx="8057622" cy="512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>
          <a:xfrm>
            <a:off x="11115317" y="1337310"/>
            <a:ext cx="602968" cy="2394032"/>
          </a:xfrm>
        </p:spPr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产品主要功能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839652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TWO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6" name="饼图 5"/>
          <p:cNvSpPr/>
          <p:nvPr/>
        </p:nvSpPr>
        <p:spPr>
          <a:xfrm>
            <a:off x="3952191" y="1928353"/>
            <a:ext cx="2740040" cy="274004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饼图 6"/>
          <p:cNvSpPr/>
          <p:nvPr/>
        </p:nvSpPr>
        <p:spPr>
          <a:xfrm flipH="1">
            <a:off x="4155391" y="1928353"/>
            <a:ext cx="2740040" cy="274004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饼图 7"/>
          <p:cNvSpPr/>
          <p:nvPr/>
        </p:nvSpPr>
        <p:spPr>
          <a:xfrm flipV="1">
            <a:off x="3952191" y="2131553"/>
            <a:ext cx="2740040" cy="274004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饼图 8"/>
          <p:cNvSpPr/>
          <p:nvPr/>
        </p:nvSpPr>
        <p:spPr>
          <a:xfrm flipH="1" flipV="1">
            <a:off x="4155391" y="2131553"/>
            <a:ext cx="2740040" cy="274004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1917740" y="2131553"/>
            <a:ext cx="2340205" cy="0"/>
          </a:xfrm>
          <a:prstGeom prst="line">
            <a:avLst/>
          </a:prstGeom>
          <a:ln w="9525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6577915" y="2131553"/>
            <a:ext cx="2340205" cy="0"/>
          </a:xfrm>
          <a:prstGeom prst="line">
            <a:avLst/>
          </a:prstGeom>
          <a:ln w="9525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1917740" y="4668393"/>
            <a:ext cx="2340205" cy="0"/>
          </a:xfrm>
          <a:prstGeom prst="line">
            <a:avLst/>
          </a:prstGeom>
          <a:ln w="9525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6577915" y="4668393"/>
            <a:ext cx="2340205" cy="0"/>
          </a:xfrm>
          <a:prstGeom prst="line">
            <a:avLst/>
          </a:prstGeom>
          <a:ln w="9525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811902" y="163911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kumimoji="1" lang="zh-CN" altLang="en-US" sz="2400" b="1" kern="0" noProof="0" dirty="0" smtClean="0">
                <a:solidFill>
                  <a:schemeClr val="bg1"/>
                </a:solidFill>
                <a:cs typeface="+mn-ea"/>
                <a:sym typeface="+mn-lt"/>
              </a:rPr>
              <a:t>乐约</a:t>
            </a:r>
            <a:r>
              <a:rPr kumimoji="1" lang="zh-CN" altLang="en-US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发布活动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95513" y="163911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数据备份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11902" y="417996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线上组织活动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95513" y="417996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安全保密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8285" y="2147042"/>
            <a:ext cx="29349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校园活动、娱乐、运动、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 smtClean="0">
                <a:solidFill>
                  <a:schemeClr val="bg1"/>
                </a:solidFill>
                <a:cs typeface="+mn-ea"/>
                <a:sym typeface="+mn-lt"/>
              </a:rPr>
              <a:t>学习、公益、美食</a:t>
            </a:r>
            <a:endParaRPr lang="en-US" altLang="zh-CN" sz="2000" kern="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92788" y="2131554"/>
            <a:ext cx="25936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数据库管理聊天及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 smtClean="0">
                <a:solidFill>
                  <a:schemeClr val="bg1"/>
                </a:solidFill>
                <a:cs typeface="+mn-ea"/>
                <a:sym typeface="+mn-lt"/>
              </a:rPr>
              <a:t>线下活动历史消息，并且备份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7249" y="4641629"/>
            <a:ext cx="29349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线下见面前的把关，简单的交流决定用户是否线下见面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92788" y="4652906"/>
            <a:ext cx="25936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schemeClr val="bg1"/>
                </a:solidFill>
                <a:cs typeface="+mn-ea"/>
                <a:sym typeface="+mn-lt"/>
              </a:rPr>
              <a:t>确定</a:t>
            </a:r>
            <a:r>
              <a:rPr lang="zh-CN" altLang="en-US" sz="2000" kern="0" dirty="0" smtClean="0">
                <a:solidFill>
                  <a:schemeClr val="bg1"/>
                </a:solidFill>
                <a:cs typeface="+mn-ea"/>
                <a:sym typeface="+mn-lt"/>
              </a:rPr>
              <a:t>用户信息的真实可靠性；对用户信息的高度保密性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64087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>
          <a:xfrm>
            <a:off x="11115317" y="1337309"/>
            <a:ext cx="602968" cy="2497271"/>
          </a:xfrm>
        </p:spPr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产品主要功能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778617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TWO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2280444" y="240031"/>
            <a:ext cx="3943032" cy="354330"/>
          </a:xfrm>
        </p:spPr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系统界面</a:t>
            </a:r>
            <a:r>
              <a:rPr kumimoji="1" lang="en-US" altLang="zh-CN" dirty="0" smtClean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我们的首页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784258" y="769963"/>
          <a:ext cx="3510116" cy="5626415"/>
        </p:xfrm>
        <a:graphic>
          <a:graphicData uri="http://schemas.openxmlformats.org/drawingml/2006/table">
            <a:tbl>
              <a:tblPr/>
              <a:tblGrid>
                <a:gridCol w="1138437"/>
                <a:gridCol w="2371679"/>
              </a:tblGrid>
              <a:tr h="17565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学习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晨读、阅读、复习、课题设计、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项目小组、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考研同步等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612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运动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约球（乒乓球、羽毛球、篮球、网球）、约跑、骑行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等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D6"/>
                    </a:solidFill>
                  </a:tcPr>
                </a:tc>
              </a:tr>
              <a:tr h="1128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娱乐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棋牌、电影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美食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</a:tr>
              <a:tr h="1128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公益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打扫、志愿活动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D6"/>
                    </a:solidFill>
                  </a:tcPr>
                </a:tc>
              </a:tr>
            </a:tbl>
          </a:graphicData>
        </a:graphic>
      </p:graphicFrame>
      <p:sp>
        <p:nvSpPr>
          <p:cNvPr id="11" name="右箭头 10"/>
          <p:cNvSpPr/>
          <p:nvPr/>
        </p:nvSpPr>
        <p:spPr>
          <a:xfrm>
            <a:off x="4641175" y="3042667"/>
            <a:ext cx="1966102" cy="10913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1175" y="3342137"/>
            <a:ext cx="14670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各栏目分类</a:t>
            </a:r>
            <a:endParaRPr lang="zh-CN" altLang="en-US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6" name="Picture 2" descr="D:\2016-大二上各科\3-软需-PPT、绘图及文档\绘图\首页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121" y="718249"/>
            <a:ext cx="3805084" cy="5707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569778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>
          <a:xfrm>
            <a:off x="11115317" y="1337309"/>
            <a:ext cx="602968" cy="2497271"/>
          </a:xfrm>
        </p:spPr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产品主要功能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778617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TWO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2280444" y="240031"/>
            <a:ext cx="3943032" cy="354330"/>
          </a:xfrm>
        </p:spPr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系统界面</a:t>
            </a:r>
            <a:r>
              <a:rPr kumimoji="1" lang="en-US" altLang="zh-CN" dirty="0" smtClean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用户对用户模式下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3259393" y="2831690"/>
            <a:ext cx="722328" cy="100289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3556AU@T~P]`UH$T[5NC)P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928" y="1135629"/>
            <a:ext cx="2950465" cy="452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图片 2" descr="D:\2016-大二上各科\1-乐约-史荟\图片\1-2会话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1721" y="974841"/>
            <a:ext cx="3252132" cy="478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燕尾形 12"/>
          <p:cNvSpPr/>
          <p:nvPr/>
        </p:nvSpPr>
        <p:spPr>
          <a:xfrm>
            <a:off x="7233853" y="2831690"/>
            <a:ext cx="735689" cy="105679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图片 3" descr="D:\2016-大二上各科\1-乐约-史荟\图片\1-3查看对方资料版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85191" y="974841"/>
            <a:ext cx="2987608" cy="478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椭圆 10"/>
          <p:cNvSpPr/>
          <p:nvPr/>
        </p:nvSpPr>
        <p:spPr>
          <a:xfrm>
            <a:off x="308928" y="4940710"/>
            <a:ext cx="1446130" cy="823945"/>
          </a:xfrm>
          <a:prstGeom prst="ellipse">
            <a:avLst/>
          </a:prstGeom>
          <a:noFill/>
          <a:ln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223476" y="799460"/>
            <a:ext cx="1446130" cy="823945"/>
          </a:xfrm>
          <a:prstGeom prst="ellipse">
            <a:avLst/>
          </a:prstGeom>
          <a:noFill/>
          <a:ln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69778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>
          <a:xfrm>
            <a:off x="11115317" y="1337309"/>
            <a:ext cx="602968" cy="2497271"/>
          </a:xfrm>
        </p:spPr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产品主要功能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778617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TWO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校园</a:t>
            </a:r>
            <a:r>
              <a:rPr lang="zh-CN" altLang="en-US" dirty="0" smtClean="0"/>
              <a:t>资讯版背景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356" y="1578077"/>
            <a:ext cx="5395716" cy="404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65977" y="594361"/>
            <a:ext cx="3075003" cy="546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51960" y="240031"/>
            <a:ext cx="3338723" cy="593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椭圆 12"/>
          <p:cNvSpPr/>
          <p:nvPr/>
        </p:nvSpPr>
        <p:spPr>
          <a:xfrm>
            <a:off x="4251960" y="2464944"/>
            <a:ext cx="3107173" cy="136963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69778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>
          <a:xfrm>
            <a:off x="11115317" y="1337309"/>
            <a:ext cx="602968" cy="2497271"/>
          </a:xfrm>
        </p:spPr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产品主要功能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778617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TWO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系统界面</a:t>
            </a:r>
            <a:r>
              <a:rPr kumimoji="1" lang="en-US" altLang="zh-CN" dirty="0" smtClean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校内资讯版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50" name="Picture 2" descr="D:\2016大二上\软件工程导论\校内图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4119" y="240031"/>
            <a:ext cx="4175759" cy="626363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84902" y="2227006"/>
            <a:ext cx="5176685" cy="216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我们整合校内各类优秀资源，</a:t>
            </a:r>
            <a:endParaRPr lang="en-US" altLang="zh-CN" sz="32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发布及时的校园活动，</a:t>
            </a:r>
            <a:endParaRPr lang="en-US" altLang="zh-CN" sz="32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发现周边的新鲜事。</a:t>
            </a:r>
            <a:endParaRPr lang="zh-CN" altLang="en-US" sz="3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69778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>
          <a:xfrm>
            <a:off x="11115317" y="1337309"/>
            <a:ext cx="602968" cy="2497271"/>
          </a:xfrm>
        </p:spPr>
        <p:txBody>
          <a:bodyPr/>
          <a:lstStyle/>
          <a:p>
            <a:r>
              <a:rPr kumimoji="1" lang="zh-CN" altLang="en-US" dirty="0" smtClean="0">
                <a:cs typeface="+mn-ea"/>
                <a:sym typeface="+mn-lt"/>
              </a:rPr>
              <a:t>产品主要功能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>
          <a:xfrm>
            <a:off x="11118528" y="799460"/>
            <a:ext cx="600147" cy="778617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PART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TWO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2280444" y="240031"/>
            <a:ext cx="3943032" cy="354330"/>
          </a:xfrm>
        </p:spPr>
        <p:txBody>
          <a:bodyPr/>
          <a:lstStyle/>
          <a:p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系统界面</a:t>
            </a:r>
            <a:r>
              <a:rPr kumimoji="1" lang="en-US" altLang="zh-CN" dirty="0" smtClean="0">
                <a:latin typeface="+mn-lt"/>
                <a:ea typeface="+mn-ea"/>
                <a:cs typeface="+mn-ea"/>
                <a:sym typeface="+mn-lt"/>
              </a:rPr>
              <a:t>——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50" name="图片 4" descr="D:\2016-大二上各科\1-乐约-史荟\图片\2-1校园活动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2890" y="799460"/>
            <a:ext cx="3182713" cy="5290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图片 6" descr="C:\Users\Administrator\Documents\Tencent Files\1752080861\FileRecv\MobileFile\Image\4RIM{F@2%6)GXRHI7V6Y[)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476" y="799670"/>
            <a:ext cx="3569453" cy="531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燕尾形 13"/>
          <p:cNvSpPr/>
          <p:nvPr/>
        </p:nvSpPr>
        <p:spPr>
          <a:xfrm>
            <a:off x="4686864" y="2546908"/>
            <a:ext cx="1164779" cy="128767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69778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17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9DB7A"/>
      </a:accent1>
      <a:accent2>
        <a:srgbClr val="2581AF"/>
      </a:accent2>
      <a:accent3>
        <a:srgbClr val="5AD9CC"/>
      </a:accent3>
      <a:accent4>
        <a:srgbClr val="F78982"/>
      </a:accent4>
      <a:accent5>
        <a:srgbClr val="A0A4CA"/>
      </a:accent5>
      <a:accent6>
        <a:srgbClr val="515151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601</Words>
  <Application>Microsoft Office PowerPoint</Application>
  <PresentationFormat>自定义</PresentationFormat>
  <Paragraphs>132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</vt:lpstr>
      <vt:lpstr>OfficePLUS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dreamsummit</cp:lastModifiedBy>
  <cp:revision>64</cp:revision>
  <dcterms:created xsi:type="dcterms:W3CDTF">2015-08-18T02:51:41Z</dcterms:created>
  <dcterms:modified xsi:type="dcterms:W3CDTF">2016-11-11T09:29:44Z</dcterms:modified>
</cp:coreProperties>
</file>